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Faire prendre conscience que c’est pas simple et que les législations soient un match pour tous les pays européens.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12" Type="http://schemas.openxmlformats.org/officeDocument/2006/relationships/image" Target="../media/image8.png"/><Relationship Id="rId9" Type="http://schemas.openxmlformats.org/officeDocument/2006/relationships/image" Target="../media/image33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-11475" y="6268200"/>
            <a:ext cx="12203400" cy="589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/>
          <p:nvPr>
            <p:ph type="ctrTitle"/>
          </p:nvPr>
        </p:nvSpPr>
        <p:spPr>
          <a:xfrm>
            <a:off x="4538132" y="1122363"/>
            <a:ext cx="612986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1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4538132" y="3602038"/>
            <a:ext cx="61299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99" y="458497"/>
            <a:ext cx="1735666" cy="55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4">
            <a:alphaModFix/>
          </a:blip>
          <a:srcRect b="27443" l="0" r="0" t="25958"/>
          <a:stretch/>
        </p:blipFill>
        <p:spPr>
          <a:xfrm>
            <a:off x="245246" y="6347600"/>
            <a:ext cx="1365780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3615" y="6406364"/>
            <a:ext cx="1073750" cy="31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3150" y="6347575"/>
            <a:ext cx="1118343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87235" y="6298050"/>
            <a:ext cx="1051928" cy="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8">
            <a:alphaModFix/>
          </a:blip>
          <a:srcRect b="21325" l="11169" r="5663" t="21008"/>
          <a:stretch/>
        </p:blipFill>
        <p:spPr>
          <a:xfrm>
            <a:off x="7702988" y="6315794"/>
            <a:ext cx="1426700" cy="49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69279" y="6448900"/>
            <a:ext cx="1701050" cy="2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"/>
          <p:cNvPicPr preferRelativeResize="0"/>
          <p:nvPr/>
        </p:nvPicPr>
        <p:blipFill rotWithShape="1">
          <a:blip r:embed="rId10">
            <a:alphaModFix/>
          </a:blip>
          <a:srcRect b="35941" l="0" r="52226" t="0"/>
          <a:stretch/>
        </p:blipFill>
        <p:spPr>
          <a:xfrm>
            <a:off x="11317214" y="6347575"/>
            <a:ext cx="641036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569475" y="6331650"/>
            <a:ext cx="1677920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369274" y="282225"/>
            <a:ext cx="2540400" cy="7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">
  <p:cSld name="Text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12616"/>
            <a:ext cx="12187583" cy="119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0982" y="6102588"/>
            <a:ext cx="736600" cy="74829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/>
          <p:nvPr/>
        </p:nvSpPr>
        <p:spPr>
          <a:xfrm>
            <a:off x="11385060" y="6298684"/>
            <a:ext cx="7321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507999" y="1534690"/>
            <a:ext cx="10947400" cy="456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0746"/>
              </a:buClr>
              <a:buSzPts val="2800"/>
              <a:buChar char="•"/>
              <a:defRPr>
                <a:solidFill>
                  <a:srgbClr val="1C074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2400"/>
              <a:buChar char="•"/>
              <a:defRPr>
                <a:solidFill>
                  <a:srgbClr val="1C0746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2000"/>
              <a:buChar char="•"/>
              <a:defRPr>
                <a:solidFill>
                  <a:srgbClr val="1C0746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1800"/>
              <a:buChar char="•"/>
              <a:defRPr>
                <a:solidFill>
                  <a:srgbClr val="1C0746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1800"/>
              <a:buChar char="•"/>
              <a:defRPr>
                <a:solidFill>
                  <a:srgbClr val="1C07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" name="Google Shape;39;p3"/>
          <p:cNvPicPr preferRelativeResize="0"/>
          <p:nvPr/>
        </p:nvPicPr>
        <p:blipFill rotWithShape="1">
          <a:blip r:embed="rId4">
            <a:alphaModFix/>
          </a:blip>
          <a:srcRect b="27443" l="0" r="0" t="25958"/>
          <a:stretch/>
        </p:blipFill>
        <p:spPr>
          <a:xfrm>
            <a:off x="82931" y="6347600"/>
            <a:ext cx="1365780" cy="4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 de diaporama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4" y="0"/>
            <a:ext cx="1218316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150" y="5554133"/>
            <a:ext cx="3187700" cy="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6625" y="5610847"/>
            <a:ext cx="1857426" cy="5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- 1">
  <p:cSld name="Titre et texte - 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4" y="0"/>
            <a:ext cx="12183168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99" y="458497"/>
            <a:ext cx="1735666" cy="55853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title"/>
          </p:nvPr>
        </p:nvSpPr>
        <p:spPr>
          <a:xfrm>
            <a:off x="507999" y="1475526"/>
            <a:ext cx="3962401" cy="11745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507999" y="2920854"/>
            <a:ext cx="3962402" cy="1888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"/>
          <p:cNvSpPr txBox="1"/>
          <p:nvPr/>
        </p:nvSpPr>
        <p:spPr>
          <a:xfrm>
            <a:off x="11030043" y="555200"/>
            <a:ext cx="7321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5"/>
          <p:cNvSpPr txBox="1"/>
          <p:nvPr>
            <p:ph idx="2" type="body"/>
          </p:nvPr>
        </p:nvSpPr>
        <p:spPr>
          <a:xfrm>
            <a:off x="5371069" y="1475524"/>
            <a:ext cx="6391157" cy="4827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0746"/>
              </a:buClr>
              <a:buSzPts val="2800"/>
              <a:buChar char="•"/>
              <a:defRPr>
                <a:solidFill>
                  <a:srgbClr val="1C074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2400"/>
              <a:buChar char="•"/>
              <a:defRPr>
                <a:solidFill>
                  <a:srgbClr val="1C0746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2000"/>
              <a:buChar char="•"/>
              <a:defRPr>
                <a:solidFill>
                  <a:srgbClr val="1C0746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1800"/>
              <a:buChar char="•"/>
              <a:defRPr>
                <a:solidFill>
                  <a:srgbClr val="1C0746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1800"/>
              <a:buChar char="•"/>
              <a:defRPr>
                <a:solidFill>
                  <a:srgbClr val="1C07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- 2">
  <p:cSld name="Titre et texte -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12616"/>
            <a:ext cx="12187583" cy="119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50982" y="6102588"/>
            <a:ext cx="736600" cy="74829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>
            <p:ph idx="1" type="body"/>
          </p:nvPr>
        </p:nvSpPr>
        <p:spPr>
          <a:xfrm>
            <a:off x="3953933" y="1534690"/>
            <a:ext cx="7497046" cy="456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0746"/>
              </a:buClr>
              <a:buSzPts val="2800"/>
              <a:buChar char="•"/>
              <a:defRPr>
                <a:solidFill>
                  <a:srgbClr val="1C0746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2400"/>
              <a:buChar char="•"/>
              <a:defRPr>
                <a:solidFill>
                  <a:srgbClr val="1C0746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2000"/>
              <a:buChar char="•"/>
              <a:defRPr>
                <a:solidFill>
                  <a:srgbClr val="1C0746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1800"/>
              <a:buChar char="•"/>
              <a:defRPr>
                <a:solidFill>
                  <a:srgbClr val="1C0746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0746"/>
              </a:buClr>
              <a:buSzPts val="1800"/>
              <a:buChar char="•"/>
              <a:defRPr>
                <a:solidFill>
                  <a:srgbClr val="1C074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/>
        </p:nvSpPr>
        <p:spPr>
          <a:xfrm>
            <a:off x="11455399" y="6298684"/>
            <a:ext cx="7321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/>
          <p:nvPr>
            <p:ph idx="2" type="body"/>
          </p:nvPr>
        </p:nvSpPr>
        <p:spPr>
          <a:xfrm>
            <a:off x="507998" y="2980018"/>
            <a:ext cx="2743202" cy="3122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0746"/>
              </a:buClr>
              <a:buSzPts val="1800"/>
              <a:buNone/>
              <a:defRPr sz="1800">
                <a:solidFill>
                  <a:srgbClr val="1C07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507999" y="1534690"/>
            <a:ext cx="2743202" cy="11745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0746"/>
              </a:buClr>
              <a:buSzPts val="3200"/>
              <a:buFont typeface="Calibri"/>
              <a:buNone/>
              <a:defRPr b="1" sz="3200">
                <a:solidFill>
                  <a:srgbClr val="1C07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" name="Google Shape;58;p6"/>
          <p:cNvCxnSpPr/>
          <p:nvPr/>
        </p:nvCxnSpPr>
        <p:spPr>
          <a:xfrm>
            <a:off x="3583459" y="1534690"/>
            <a:ext cx="0" cy="45678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" name="Google Shape;59;p6"/>
          <p:cNvSpPr txBox="1"/>
          <p:nvPr>
            <p:ph idx="3"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re et image">
  <p:cSld name="1_Titre et imag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14" y="0"/>
            <a:ext cx="1218316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type="title"/>
          </p:nvPr>
        </p:nvSpPr>
        <p:spPr>
          <a:xfrm>
            <a:off x="7145867" y="1482725"/>
            <a:ext cx="42079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0746"/>
              </a:buClr>
              <a:buSzPts val="4400"/>
              <a:buFont typeface="Calibri"/>
              <a:buNone/>
              <a:defRPr b="1">
                <a:solidFill>
                  <a:srgbClr val="1C074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>
            <a:off x="7145866" y="3056467"/>
            <a:ext cx="4207933" cy="2777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0746"/>
              </a:buClr>
              <a:buSzPts val="1800"/>
              <a:buNone/>
              <a:defRPr sz="1800">
                <a:solidFill>
                  <a:srgbClr val="1C0746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999" y="458497"/>
            <a:ext cx="1735666" cy="5585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>
            <p:ph idx="2" type="pic"/>
          </p:nvPr>
        </p:nvSpPr>
        <p:spPr>
          <a:xfrm>
            <a:off x="507997" y="1482725"/>
            <a:ext cx="6265335" cy="435133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7"/>
          <p:cNvSpPr txBox="1"/>
          <p:nvPr/>
        </p:nvSpPr>
        <p:spPr>
          <a:xfrm>
            <a:off x="11455399" y="6287134"/>
            <a:ext cx="7321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.xml"/><Relationship Id="rId10" Type="http://schemas.openxmlformats.org/officeDocument/2006/relationships/slideLayout" Target="../slideLayouts/slideLayout2.xml"/><Relationship Id="rId1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4.xml"/><Relationship Id="rId1" Type="http://schemas.openxmlformats.org/officeDocument/2006/relationships/image" Target="../media/image4.png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6" Type="http://schemas.openxmlformats.org/officeDocument/2006/relationships/image" Target="../media/image3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27443" l="0" r="0" t="25958"/>
          <a:stretch/>
        </p:blipFill>
        <p:spPr>
          <a:xfrm>
            <a:off x="72100" y="6347600"/>
            <a:ext cx="1365780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2876" y="6406364"/>
            <a:ext cx="1073750" cy="31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089" y="6347575"/>
            <a:ext cx="1118343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38139" y="6298050"/>
            <a:ext cx="1051928" cy="5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21325" l="11169" r="5663" t="21008"/>
          <a:stretch/>
        </p:blipFill>
        <p:spPr>
          <a:xfrm>
            <a:off x="7118633" y="6315794"/>
            <a:ext cx="1426700" cy="494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92940" y="6448900"/>
            <a:ext cx="1701050" cy="22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7">
            <a:alphaModFix/>
          </a:blip>
          <a:srcRect b="35941" l="0" r="52226" t="0"/>
          <a:stretch/>
        </p:blipFill>
        <p:spPr>
          <a:xfrm>
            <a:off x="10570535" y="6347575"/>
            <a:ext cx="641036" cy="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017580" y="6331650"/>
            <a:ext cx="1677920" cy="431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9"/>
    <p:sldLayoutId id="2147483649" r:id="rId10"/>
    <p:sldLayoutId id="2147483650" r:id="rId11"/>
    <p:sldLayoutId id="2147483651" r:id="rId12"/>
    <p:sldLayoutId id="2147483652" r:id="rId13"/>
    <p:sldLayoutId id="214748365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Relationship Id="rId5" Type="http://schemas.openxmlformats.org/officeDocument/2006/relationships/image" Target="../media/image37.png"/><Relationship Id="rId6" Type="http://schemas.openxmlformats.org/officeDocument/2006/relationships/image" Target="../media/image24.jpg"/><Relationship Id="rId7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40.jpg"/><Relationship Id="rId5" Type="http://schemas.openxmlformats.org/officeDocument/2006/relationships/image" Target="../media/image36.png"/><Relationship Id="rId6" Type="http://schemas.openxmlformats.org/officeDocument/2006/relationships/image" Target="../media/image27.png"/><Relationship Id="rId7" Type="http://schemas.openxmlformats.org/officeDocument/2006/relationships/image" Target="../media/image32.png"/><Relationship Id="rId8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/>
          <p:nvPr>
            <p:ph type="ctrTitle"/>
          </p:nvPr>
        </p:nvSpPr>
        <p:spPr>
          <a:xfrm>
            <a:off x="4612257" y="1864250"/>
            <a:ext cx="756249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789B"/>
              </a:buClr>
              <a:buSzPct val="100000"/>
              <a:buFont typeface="Candara"/>
              <a:buNone/>
            </a:pPr>
            <a:r>
              <a:rPr lang="en-GB" sz="6000">
                <a:latin typeface="Calibri"/>
                <a:ea typeface="Calibri"/>
                <a:cs typeface="Calibri"/>
                <a:sym typeface="Calibri"/>
              </a:rPr>
              <a:t>Hydrogen Transportation</a:t>
            </a:r>
            <a:br>
              <a:rPr lang="en-GB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270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GB" sz="6000">
                <a:latin typeface="Calibri"/>
                <a:ea typeface="Calibri"/>
                <a:cs typeface="Calibri"/>
                <a:sym typeface="Calibri"/>
              </a:rPr>
            </a:br>
            <a:r>
              <a:rPr lang="en-GB" sz="6000">
                <a:latin typeface="Calibri"/>
                <a:ea typeface="Calibri"/>
                <a:cs typeface="Calibri"/>
                <a:sym typeface="Calibri"/>
              </a:rPr>
              <a:t>Advancing Type V Technology for Efficient Sustainable Distribution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8"/>
          <p:cNvSpPr txBox="1"/>
          <p:nvPr>
            <p:ph idx="1" type="subTitle"/>
          </p:nvPr>
        </p:nvSpPr>
        <p:spPr>
          <a:xfrm>
            <a:off x="63250" y="4315198"/>
            <a:ext cx="53598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lang="en-GB" sz="3200"/>
              <a:t>« ROAD TRHYP » </a:t>
            </a:r>
            <a:br>
              <a:rPr lang="en-GB" sz="3200"/>
            </a:br>
            <a:r>
              <a:rPr b="1" lang="en-GB" sz="2400"/>
              <a:t>ROAD</a:t>
            </a:r>
            <a:r>
              <a:rPr lang="en-GB" sz="2400"/>
              <a:t> trailer design – use of </a:t>
            </a:r>
            <a:r>
              <a:rPr b="1" lang="en-GB" sz="2400"/>
              <a:t>T</a:t>
            </a:r>
            <a:r>
              <a:rPr lang="en-GB" sz="2400"/>
              <a:t>ype V the</a:t>
            </a:r>
            <a:r>
              <a:rPr b="1" lang="en-GB" sz="2400"/>
              <a:t>R</a:t>
            </a:r>
            <a:r>
              <a:rPr lang="en-GB" sz="2400"/>
              <a:t>moplastic tube with light composite structure for </a:t>
            </a:r>
            <a:r>
              <a:rPr b="1" lang="en-GB" sz="2400"/>
              <a:t>HY</a:t>
            </a:r>
            <a:r>
              <a:rPr lang="en-GB" sz="2400"/>
              <a:t>drogen trans</a:t>
            </a:r>
            <a:r>
              <a:rPr b="1" lang="en-GB" sz="2400"/>
              <a:t>P</a:t>
            </a:r>
            <a:r>
              <a:rPr lang="en-GB" sz="2400"/>
              <a:t>ort</a:t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i="1" lang="en-GB" sz="2400"/>
              <a:t>2023 - 2025</a:t>
            </a:r>
            <a:endParaRPr i="1" sz="2400"/>
          </a:p>
        </p:txBody>
      </p:sp>
      <p:pic>
        <p:nvPicPr>
          <p:cNvPr id="73" name="Google Shape;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774" y="2167325"/>
            <a:ext cx="4034641" cy="16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type="title"/>
          </p:nvPr>
        </p:nvSpPr>
        <p:spPr>
          <a:xfrm>
            <a:off x="507999" y="1475526"/>
            <a:ext cx="39624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T5.3: Laboratory scale: mechanical behaviour of tanks exposed to fire</a:t>
            </a:r>
            <a:endParaRPr/>
          </a:p>
        </p:txBody>
      </p:sp>
      <p:sp>
        <p:nvSpPr>
          <p:cNvPr id="183" name="Google Shape;183;p18"/>
          <p:cNvSpPr txBox="1"/>
          <p:nvPr>
            <p:ph idx="1" type="body"/>
          </p:nvPr>
        </p:nvSpPr>
        <p:spPr>
          <a:xfrm>
            <a:off x="507999" y="2920854"/>
            <a:ext cx="3962400" cy="18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[M16-M36]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Task leader: PPRIME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Participants: COVESS, EFECTIS 	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 txBox="1"/>
          <p:nvPr>
            <p:ph idx="2" type="body"/>
          </p:nvPr>
        </p:nvSpPr>
        <p:spPr>
          <a:xfrm>
            <a:off x="5371069" y="1475524"/>
            <a:ext cx="6391200" cy="48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0746"/>
              </a:buClr>
              <a:buSzPts val="2800"/>
              <a:buChar char="•"/>
            </a:pPr>
            <a:r>
              <a:rPr lang="en-GB"/>
              <a:t>Main objectives of this task are to 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A/ Perform lab scale tests 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On samples cut or manufactured by COVESS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To determine the mechanical behaviour at different temperatures and after fire exposure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B/ Evaluate the inputs of different thermomechanical models 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Together with pyrolysis models from WP2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en-GB"/>
              <a:t>To predicting variation of stiffness and strength of the composite material with temperature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GB"/>
              <a:t>C/ Simulate the time-to-burst of a set of tubes representative of a module in a fire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Content</a:t>
            </a:r>
            <a:endParaRPr sz="4000"/>
          </a:p>
        </p:txBody>
      </p:sp>
      <p:sp>
        <p:nvSpPr>
          <p:cNvPr id="79" name="Google Shape;79;p9"/>
          <p:cNvSpPr txBox="1"/>
          <p:nvPr/>
        </p:nvSpPr>
        <p:spPr>
          <a:xfrm>
            <a:off x="659476" y="1694725"/>
            <a:ext cx="7357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en-GB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Origin of the project / Main objectives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en-GB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Approach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en-GB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Achievements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2" lvl="8" marL="98583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✔"/>
            </a:pPr>
            <a:r>
              <a:rPr b="1" i="0" lang="en-GB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Cylinder</a:t>
            </a:r>
            <a:endParaRPr b="1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3" lvl="8" marL="9858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✔"/>
            </a:pPr>
            <a:r>
              <a:rPr b="1" i="0" lang="en-GB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Safety</a:t>
            </a:r>
            <a:endParaRPr b="1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0363" lvl="0" marL="985838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✔"/>
            </a:pPr>
            <a:r>
              <a:rPr b="1" i="0" lang="en-GB" sz="2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LCA </a:t>
            </a:r>
            <a:endParaRPr b="0" i="0" sz="2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b="1" i="0" lang="en-GB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Conclusion &amp; Perspectives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789B"/>
              </a:buClr>
              <a:buSzPts val="4000"/>
              <a:buFont typeface="Candara"/>
              <a:buNone/>
            </a:pPr>
            <a:r>
              <a:rPr lang="en-GB" sz="4000"/>
              <a:t>Origin of the project</a:t>
            </a:r>
            <a:endParaRPr/>
          </a:p>
        </p:txBody>
      </p:sp>
      <p:grpSp>
        <p:nvGrpSpPr>
          <p:cNvPr id="85" name="Google Shape;85;p10"/>
          <p:cNvGrpSpPr/>
          <p:nvPr/>
        </p:nvGrpSpPr>
        <p:grpSpPr>
          <a:xfrm>
            <a:off x="6769659" y="1199071"/>
            <a:ext cx="2182426" cy="1554104"/>
            <a:chOff x="5038384" y="1332296"/>
            <a:chExt cx="2182426" cy="1554104"/>
          </a:xfrm>
        </p:grpSpPr>
        <p:pic>
          <p:nvPicPr>
            <p:cNvPr id="86" name="Google Shape;86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38384" y="1332296"/>
              <a:ext cx="2182426" cy="1208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Google Shape;87;p10"/>
            <p:cNvSpPr txBox="1"/>
            <p:nvPr/>
          </p:nvSpPr>
          <p:spPr>
            <a:xfrm>
              <a:off x="5499181" y="2547700"/>
              <a:ext cx="13788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300 kg gH</a:t>
              </a:r>
              <a:r>
                <a:rPr b="1" baseline="-25000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baseline="-25000" i="0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" name="Google Shape;88;p10"/>
          <p:cNvGrpSpPr/>
          <p:nvPr/>
        </p:nvGrpSpPr>
        <p:grpSpPr>
          <a:xfrm>
            <a:off x="9654439" y="1199071"/>
            <a:ext cx="2383339" cy="1570000"/>
            <a:chOff x="7415489" y="1332296"/>
            <a:chExt cx="2383339" cy="1570000"/>
          </a:xfrm>
        </p:grpSpPr>
        <p:sp>
          <p:nvSpPr>
            <p:cNvPr id="89" name="Google Shape;89;p10"/>
            <p:cNvSpPr txBox="1"/>
            <p:nvPr/>
          </p:nvSpPr>
          <p:spPr>
            <a:xfrm>
              <a:off x="7921848" y="2563596"/>
              <a:ext cx="1391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900 kg gH</a:t>
              </a:r>
              <a:r>
                <a:rPr b="1" baseline="-25000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baseline="-25000" i="0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0" name="Google Shape;90;p10"/>
            <p:cNvGrpSpPr/>
            <p:nvPr/>
          </p:nvGrpSpPr>
          <p:grpSpPr>
            <a:xfrm>
              <a:off x="7415489" y="1332296"/>
              <a:ext cx="2383339" cy="1248154"/>
              <a:chOff x="7285703" y="3183445"/>
              <a:chExt cx="2967036" cy="1722441"/>
            </a:xfrm>
          </p:grpSpPr>
          <p:pic>
            <p:nvPicPr>
              <p:cNvPr id="91" name="Google Shape;91;p1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285703" y="3183445"/>
                <a:ext cx="2967036" cy="16670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2" name="Google Shape;92;p10"/>
              <p:cNvSpPr txBox="1"/>
              <p:nvPr/>
            </p:nvSpPr>
            <p:spPr>
              <a:xfrm>
                <a:off x="7829161" y="4513012"/>
                <a:ext cx="2063718" cy="3928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50"/>
                  <a:buFont typeface="Arial"/>
                  <a:buNone/>
                </a:pPr>
                <a:r>
                  <a:rPr b="1" i="1" lang="en-GB" sz="125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300 bar tube trailer</a:t>
                </a:r>
                <a:endParaRPr b="1" i="1" sz="12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3" name="Google Shape;93;p10"/>
          <p:cNvSpPr txBox="1"/>
          <p:nvPr/>
        </p:nvSpPr>
        <p:spPr>
          <a:xfrm>
            <a:off x="8418676" y="2859050"/>
            <a:ext cx="238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1,5 T gH</a:t>
            </a:r>
            <a:r>
              <a:rPr b="1" baseline="-25000" i="0" lang="en-GB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/>
          <p:nvPr/>
        </p:nvSpPr>
        <p:spPr>
          <a:xfrm>
            <a:off x="9099568" y="1695575"/>
            <a:ext cx="348000" cy="1956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7972775" y="2969613"/>
            <a:ext cx="348000" cy="195600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254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2875" y="2608863"/>
            <a:ext cx="711250" cy="683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6.googleusercontent.com/BRxedBoDjuA4d2ytuWrQqNhsys4QOoFLqbjZTeOVm6Lz0uD9BQuAJtW7eigzYQQGbjehd-3mT-4gz0-AID8NHnRp9AjAhXQGzwztO1HnHJ9UDb-3HSuv2ZTiFXfAWDwqlC2BqS2iCEXR" id="97" name="Google Shape;9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3256" y="1227476"/>
            <a:ext cx="711238" cy="79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1195653"/>
            <a:ext cx="6558451" cy="426033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0"/>
          <p:cNvSpPr txBox="1"/>
          <p:nvPr/>
        </p:nvSpPr>
        <p:spPr>
          <a:xfrm>
            <a:off x="7105800" y="3402575"/>
            <a:ext cx="4369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31538F"/>
                </a:solidFill>
                <a:latin typeface="Calibri"/>
                <a:ea typeface="Calibri"/>
                <a:cs typeface="Calibri"/>
                <a:sym typeface="Calibri"/>
              </a:rPr>
              <a:t>Main objectives</a:t>
            </a:r>
            <a:endParaRPr b="1" i="0" sz="2800" u="none" cap="none" strike="noStrike">
              <a:solidFill>
                <a:srgbClr val="3153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0"/>
          <p:cNvSpPr txBox="1"/>
          <p:nvPr/>
        </p:nvSpPr>
        <p:spPr>
          <a:xfrm>
            <a:off x="6597875" y="3875700"/>
            <a:ext cx="5517900" cy="24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➢"/>
            </a:pP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Type V tubes according to EN17339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➢"/>
            </a:pP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Elaborate a decontamination methodology to ensure H</a:t>
            </a:r>
            <a:r>
              <a:rPr b="0" baseline="-2500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purity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➢"/>
            </a:pP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the safety of Type V tubes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➢"/>
            </a:pP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Demonstrate that a trailer made with Type V tubes will achieve 700 bar, 400 €/kg H</a:t>
            </a:r>
            <a:r>
              <a:rPr b="0" baseline="-2500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5,3 % H</a:t>
            </a:r>
            <a:r>
              <a:rPr b="0" baseline="-2500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improved environmental impact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➢"/>
            </a:pPr>
            <a:r>
              <a:rPr b="0" i="0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Regulations aiming at faster deployment of the technology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38715" y="1263795"/>
            <a:ext cx="12111992" cy="4906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476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>
                <a:solidFill>
                  <a:schemeClr val="dk1"/>
                </a:solidFill>
              </a:rPr>
              <a:t>Approach : design of MEGC based on a safety basis, develop the optimum 	 			              composite cylinder to meet the max load on the road</a:t>
            </a:r>
            <a:endParaRPr/>
          </a:p>
          <a:p>
            <a:pPr indent="0" lvl="0" marL="412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/>
              <a:t>                      </a:t>
            </a:r>
            <a:r>
              <a:rPr lang="en-GB">
                <a:solidFill>
                  <a:srgbClr val="FF0000"/>
                </a:solidFill>
              </a:rPr>
              <a:t>Optimum cylinder Working Pressure to meet the 1,5 T in a gH</a:t>
            </a:r>
            <a:r>
              <a:rPr baseline="-25000" lang="en-GB">
                <a:solidFill>
                  <a:srgbClr val="FF0000"/>
                </a:solidFill>
              </a:rPr>
              <a:t>2</a:t>
            </a:r>
            <a:r>
              <a:rPr lang="en-GB">
                <a:solidFill>
                  <a:srgbClr val="FF0000"/>
                </a:solidFill>
              </a:rPr>
              <a:t> trailer </a:t>
            </a:r>
            <a:endParaRPr/>
          </a:p>
          <a:p>
            <a:pPr indent="0" lvl="0" marL="50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>
                <a:solidFill>
                  <a:schemeClr val="dk1"/>
                </a:solidFill>
              </a:rPr>
              <a:t>Complying with usages</a:t>
            </a:r>
            <a:endParaRPr/>
          </a:p>
          <a:p>
            <a:pPr indent="-406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>
                <a:solidFill>
                  <a:schemeClr val="dk1"/>
                </a:solidFill>
              </a:rPr>
              <a:t>To be able to dry / decontaminate the cylinder &amp; trailer</a:t>
            </a:r>
            <a:endParaRPr/>
          </a:p>
          <a:p>
            <a:pPr indent="-406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>
                <a:solidFill>
                  <a:schemeClr val="dk1"/>
                </a:solidFill>
              </a:rPr>
              <a:t>Collapse &amp; Blister resistant</a:t>
            </a:r>
            <a:endParaRPr/>
          </a:p>
          <a:p>
            <a:pPr indent="-406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>
                <a:solidFill>
                  <a:schemeClr val="dk1"/>
                </a:solidFill>
              </a:rPr>
              <a:t>To be compatible with gH</a:t>
            </a:r>
            <a:r>
              <a:rPr baseline="-25000" lang="en-GB">
                <a:solidFill>
                  <a:schemeClr val="dk1"/>
                </a:solidFill>
              </a:rPr>
              <a:t>2</a:t>
            </a:r>
            <a:endParaRPr>
              <a:solidFill>
                <a:schemeClr val="dk1"/>
              </a:solidFill>
            </a:endParaRPr>
          </a:p>
          <a:p>
            <a: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u="sng">
              <a:solidFill>
                <a:srgbClr val="0000FF"/>
              </a:solidFill>
            </a:endParaRPr>
          </a:p>
        </p:txBody>
      </p:sp>
      <p:sp>
        <p:nvSpPr>
          <p:cNvPr id="106" name="Google Shape;106;p11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Approach and Objectives</a:t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1263279" y="2306173"/>
            <a:ext cx="560400" cy="2007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36215">
            <a:off x="545589" y="2002641"/>
            <a:ext cx="995139" cy="206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1"/>
          <p:cNvGrpSpPr/>
          <p:nvPr/>
        </p:nvGrpSpPr>
        <p:grpSpPr>
          <a:xfrm>
            <a:off x="7829655" y="3547741"/>
            <a:ext cx="1847485" cy="1397357"/>
            <a:chOff x="7439725" y="3163569"/>
            <a:chExt cx="2040537" cy="1442978"/>
          </a:xfrm>
        </p:grpSpPr>
        <p:pic>
          <p:nvPicPr>
            <p:cNvPr descr="https://lh7-us.googleusercontent.com/mVT7rHx37ZJJq8beAltetinC10xHPEFEIuPIG-I2Znq85rIMZ0jDwg5gZiJmGgMtJGSi2CIOC4z57xOXvUEtXzIS4FrYl1mmHGoECkn1fq-CkMYho0gpqTBwVD0KkbiFb35Jc65JV8RI0RaoRbmnyYezUw=s2048" id="110" name="Google Shape;11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7862484" y="2740810"/>
              <a:ext cx="669978" cy="1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7-us.googleusercontent.com/8hY57hrRbvhNz6iIDPmOqjnY2kNLWCcToVRVdaHgttTb7ly1n4BlR0W1I0C0TlDwOY0o1_Fsg-_jRlY0A7-XcAZ3VivOieKvj1aRY5kPDTLkVDpAwChcGFV9bjDJryJlRNA_7cLWJCTUOJnrNU7JBmd6vA=s2048" id="111" name="Google Shape;11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961120" y="3592708"/>
              <a:ext cx="519142" cy="519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ttps://lh7-us.googleusercontent.com/5qAEtzpe3TPRgVHcZnZhwMmYeAO9LS_NoC_L3C8Iq25Xkzm8BK1GyorWD2V_-FbQ13PazXuxKqKP2vdw2WS6yvgs2rnRg8aSYe1_5nBgh0sM4uWA4LOmDQQ0VeKStbjMHNOvE5VCk8y0pFTZcKT3GbnNIg=s2048" id="112" name="Google Shape;112;p11"/>
            <p:cNvPicPr preferRelativeResize="0"/>
            <p:nvPr/>
          </p:nvPicPr>
          <p:blipFill rotWithShape="1">
            <a:blip r:embed="rId6">
              <a:alphaModFix/>
            </a:blip>
            <a:srcRect b="0" l="0" r="32615" t="0"/>
            <a:stretch/>
          </p:blipFill>
          <p:spPr>
            <a:xfrm>
              <a:off x="7441783" y="3833547"/>
              <a:ext cx="1519337" cy="773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p11"/>
          <p:cNvGrpSpPr/>
          <p:nvPr/>
        </p:nvGrpSpPr>
        <p:grpSpPr>
          <a:xfrm>
            <a:off x="9442126" y="4881613"/>
            <a:ext cx="2050932" cy="1157484"/>
            <a:chOff x="9861321" y="4613293"/>
            <a:chExt cx="2050932" cy="1157484"/>
          </a:xfrm>
        </p:grpSpPr>
        <p:grpSp>
          <p:nvGrpSpPr>
            <p:cNvPr id="114" name="Google Shape;114;p11"/>
            <p:cNvGrpSpPr/>
            <p:nvPr/>
          </p:nvGrpSpPr>
          <p:grpSpPr>
            <a:xfrm>
              <a:off x="9861321" y="4613293"/>
              <a:ext cx="1668535" cy="1157484"/>
              <a:chOff x="7701239" y="4345366"/>
              <a:chExt cx="2073992" cy="1623819"/>
            </a:xfrm>
          </p:grpSpPr>
          <p:pic>
            <p:nvPicPr>
              <p:cNvPr id="115" name="Google Shape;115;p11"/>
              <p:cNvPicPr preferRelativeResize="0"/>
              <p:nvPr/>
            </p:nvPicPr>
            <p:blipFill rotWithShape="1">
              <a:blip r:embed="rId7">
                <a:alphaModFix/>
              </a:blip>
              <a:srcRect b="9074" l="0" r="0" t="0"/>
              <a:stretch/>
            </p:blipFill>
            <p:spPr>
              <a:xfrm>
                <a:off x="7701239" y="4345366"/>
                <a:ext cx="2073992" cy="153039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6" name="Google Shape;116;p11"/>
              <p:cNvSpPr txBox="1"/>
              <p:nvPr/>
            </p:nvSpPr>
            <p:spPr>
              <a:xfrm>
                <a:off x="7804844" y="5602176"/>
                <a:ext cx="1834699" cy="367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-GB" sz="11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5 ppm  +  ISO 14687</a:t>
                </a:r>
                <a:endParaRPr b="0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descr="https://lh7-us.googleusercontent.com/F0uBCDsmYQQjYAzPE4kCI2w6FvtfIxQM_VZX27MdrV4qZ7S6Vhdwas7hHWyndmmWMuGJ-CpZQpT3MwyvGVU-KtXRfkRDcAnPcS4GYpuYuxjSIeTH79JS1-LFzqmGfgQhxTyz6ASEMIsVYJ3xuc5U2cMWhQ=s2048" id="117" name="Google Shape;117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449236" y="5076603"/>
              <a:ext cx="463017" cy="46301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71966" y="1277371"/>
            <a:ext cx="12120000" cy="49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solidFill>
                  <a:schemeClr val="dk1"/>
                </a:solidFill>
              </a:rPr>
              <a:t>Develop a thermoplastic composite cylinder with a monolithic structure C/PA11</a:t>
            </a:r>
            <a:r>
              <a:rPr b="1" baseline="30000" lang="en-GB" sz="2200">
                <a:solidFill>
                  <a:schemeClr val="dk1"/>
                </a:solidFill>
              </a:rPr>
              <a:t>(*)</a:t>
            </a:r>
            <a:endParaRPr b="1" baseline="30000"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00FF"/>
                </a:solidFill>
              </a:rPr>
              <a:t>Monolithic cylinder structure :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solidFill>
                  <a:schemeClr val="dk1"/>
                </a:solidFill>
              </a:rPr>
              <a:t>	- less assembly arrangement compared to Type IV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solidFill>
                  <a:schemeClr val="dk1"/>
                </a:solidFill>
              </a:rPr>
              <a:t>	- the ability to do vacuum and improved drying / decontamination (DoE)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solidFill>
                  <a:schemeClr val="dk1"/>
                </a:solidFill>
              </a:rPr>
              <a:t>	- increase the inner cylinder volume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00FF"/>
                </a:solidFill>
              </a:rPr>
              <a:t>Cylinder design :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solidFill>
                  <a:schemeClr val="dk1"/>
                </a:solidFill>
              </a:rPr>
              <a:t>	- dome designed to remove most of liquid water after cylinder pressure test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000">
                <a:solidFill>
                  <a:srgbClr val="0000FF"/>
                </a:solidFill>
              </a:rPr>
              <a:t>Recyclability :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000">
                <a:solidFill>
                  <a:schemeClr val="dk1"/>
                </a:solidFill>
              </a:rPr>
              <a:t>	- 100 % recyclable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aseline="30000" lang="en-GB" sz="2000">
                <a:solidFill>
                  <a:schemeClr val="dk1"/>
                </a:solidFill>
              </a:rPr>
              <a:t>(*)</a:t>
            </a:r>
            <a:r>
              <a:rPr lang="en-GB" sz="2000">
                <a:solidFill>
                  <a:schemeClr val="dk1"/>
                </a:solidFill>
              </a:rPr>
              <a:t> PA11 100% biosourced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3" name="Google Shape;123;p12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High performance cylinder : Type V</a:t>
            </a:r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9067299" y="1964445"/>
            <a:ext cx="2825832" cy="2266877"/>
            <a:chOff x="9067299" y="1964445"/>
            <a:chExt cx="2825832" cy="2266877"/>
          </a:xfrm>
        </p:grpSpPr>
        <p:pic>
          <p:nvPicPr>
            <p:cNvPr descr="https://lh7-us.googleusercontent.com/S12rix7vQ5g0AKCV9PbQgws7p8uoSqZUbm_dGw544R_xeZnYhjYMKXgtvCZ3LHMTp-xDRxOVniHPeAgGs_DHjti2cEP6IwbaFqLEKA5j9DvHG7Fl3eN-dpEABbwkQagLpcBgqqvKoizd5CbRph6i_1h4qw=s2048" id="125" name="Google Shape;12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67299" y="1964445"/>
              <a:ext cx="2825832" cy="2266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12"/>
            <p:cNvSpPr txBox="1"/>
            <p:nvPr/>
          </p:nvSpPr>
          <p:spPr>
            <a:xfrm>
              <a:off x="11252450" y="2414525"/>
              <a:ext cx="144900" cy="12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Operate the cylinder in Europe &amp; Comply with safety requirements</a:t>
            </a:r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3982184" y="2193947"/>
            <a:ext cx="4227331" cy="3841551"/>
            <a:chOff x="3982184" y="1508147"/>
            <a:chExt cx="4227331" cy="3841551"/>
          </a:xfrm>
        </p:grpSpPr>
        <p:grpSp>
          <p:nvGrpSpPr>
            <p:cNvPr id="133" name="Google Shape;133;p13"/>
            <p:cNvGrpSpPr/>
            <p:nvPr/>
          </p:nvGrpSpPr>
          <p:grpSpPr>
            <a:xfrm>
              <a:off x="5737577" y="2877760"/>
              <a:ext cx="2471938" cy="2471938"/>
              <a:chOff x="4303290" y="2158374"/>
              <a:chExt cx="1854000" cy="1854000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4303290" y="2158374"/>
                <a:ext cx="1854000" cy="1854000"/>
              </a:xfrm>
              <a:prstGeom prst="ellipse">
                <a:avLst/>
              </a:prstGeom>
              <a:solidFill>
                <a:srgbClr val="0D5CDF"/>
              </a:solidFill>
              <a:ln cap="flat" cmpd="sng" w="28575">
                <a:solidFill>
                  <a:srgbClr val="A1C2F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4758850" y="2937036"/>
                <a:ext cx="1326600" cy="5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b="1" i="0" lang="en-GB" sz="17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Transportation</a:t>
                </a:r>
                <a:endParaRPr b="1" i="0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3982184" y="2877760"/>
              <a:ext cx="2471938" cy="2471938"/>
              <a:chOff x="2986712" y="2158374"/>
              <a:chExt cx="1854000" cy="1854000"/>
            </a:xfrm>
          </p:grpSpPr>
          <p:sp>
            <p:nvSpPr>
              <p:cNvPr id="137" name="Google Shape;137;p13"/>
              <p:cNvSpPr/>
              <p:nvPr/>
            </p:nvSpPr>
            <p:spPr>
              <a:xfrm>
                <a:off x="2986712" y="2158374"/>
                <a:ext cx="1854000" cy="1854000"/>
              </a:xfrm>
              <a:prstGeom prst="ellipse">
                <a:avLst/>
              </a:prstGeom>
              <a:solidFill>
                <a:srgbClr val="307AF3"/>
              </a:solidFill>
              <a:ln cap="flat" cmpd="sng" w="28575">
                <a:solidFill>
                  <a:srgbClr val="A1C2F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3134200" y="2937036"/>
                <a:ext cx="1386900" cy="5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b="1" i="0" lang="en-GB" sz="17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Hydrogen refuelling station</a:t>
                </a:r>
                <a:endParaRPr b="1" i="0" sz="17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4875670" y="1508147"/>
              <a:ext cx="2471938" cy="2471938"/>
              <a:chOff x="3656844" y="1131139"/>
              <a:chExt cx="1854000" cy="1854000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3656844" y="1131139"/>
                <a:ext cx="1854000" cy="1854000"/>
              </a:xfrm>
              <a:prstGeom prst="ellipse">
                <a:avLst/>
              </a:prstGeom>
              <a:solidFill>
                <a:srgbClr val="0942A1"/>
              </a:solidFill>
              <a:ln cap="flat" cmpd="sng" w="28575">
                <a:solidFill>
                  <a:srgbClr val="A1C2F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3938537" y="1850793"/>
                <a:ext cx="1290600" cy="52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i="0" lang="en-GB" sz="1700" u="none" cap="none" strike="noStrik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Hydrogen cylinders &amp; ancillary components</a:t>
                </a:r>
                <a:endParaRPr b="1" i="0" sz="17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42" name="Google Shape;142;p13"/>
          <p:cNvSpPr txBox="1"/>
          <p:nvPr/>
        </p:nvSpPr>
        <p:spPr>
          <a:xfrm>
            <a:off x="8832400" y="2621725"/>
            <a:ext cx="3017700" cy="2964900"/>
          </a:xfrm>
          <a:prstGeom prst="rect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Regulations : </a:t>
            </a:r>
            <a:endParaRPr b="0" i="0" sz="1700" u="none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A"/>
              </a:buClr>
              <a:buSzPts val="1700"/>
              <a:buFont typeface="Calibri"/>
              <a:buChar char="-"/>
            </a:pPr>
            <a:r>
              <a:rPr b="0" i="0" lang="en-GB" sz="17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Dangerous goods: </a:t>
            </a:r>
            <a:r>
              <a:rPr b="0" i="0" lang="en-GB" sz="1700" u="sng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international</a:t>
            </a:r>
            <a:endParaRPr b="0" i="0" sz="1700" u="sng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A"/>
              </a:buClr>
              <a:buSzPts val="1700"/>
              <a:buFont typeface="Calibri"/>
              <a:buChar char="-"/>
            </a:pPr>
            <a:r>
              <a:rPr b="0" i="0" lang="en-GB" sz="17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Pressurized gas transportation: </a:t>
            </a:r>
            <a:r>
              <a:rPr b="0" i="0" lang="en-GB" sz="1700" u="sng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 b="0" i="0" sz="1700" u="sng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A"/>
              </a:buClr>
              <a:buSzPts val="1700"/>
              <a:buFont typeface="Calibri"/>
              <a:buChar char="-"/>
            </a:pPr>
            <a:r>
              <a:rPr b="0" i="0" lang="en-GB" sz="17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Road vehicle weight &amp; dimensions: </a:t>
            </a:r>
            <a:r>
              <a:rPr b="0" i="0" lang="en-GB" sz="1700" u="sng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 b="0" i="0" sz="1700" u="sng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Standards on transportable gas cylinder </a:t>
            </a:r>
            <a:endParaRPr b="0" i="0" sz="1700" u="none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13"/>
          <p:cNvCxnSpPr>
            <a:stCxn id="135" idx="3"/>
            <a:endCxn id="142" idx="1"/>
          </p:cNvCxnSpPr>
          <p:nvPr/>
        </p:nvCxnSpPr>
        <p:spPr>
          <a:xfrm flipH="1" rot="10800000">
            <a:off x="8113731" y="4104241"/>
            <a:ext cx="718800" cy="845100"/>
          </a:xfrm>
          <a:prstGeom prst="straightConnector1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13"/>
          <p:cNvSpPr txBox="1"/>
          <p:nvPr/>
        </p:nvSpPr>
        <p:spPr>
          <a:xfrm>
            <a:off x="326675" y="3951850"/>
            <a:ext cx="3017700" cy="1744200"/>
          </a:xfrm>
          <a:prstGeom prst="rect">
            <a:avLst/>
          </a:prstGeom>
          <a:noFill/>
          <a:ln cap="flat" cmpd="sng" w="9525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31538F"/>
                </a:solidFill>
                <a:latin typeface="Calibri"/>
                <a:ea typeface="Calibri"/>
                <a:cs typeface="Calibri"/>
                <a:sym typeface="Calibri"/>
              </a:rPr>
              <a:t>Regulations : </a:t>
            </a:r>
            <a:endParaRPr b="0" i="0" sz="1800" u="none" cap="none" strike="noStrike">
              <a:solidFill>
                <a:srgbClr val="3153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38F"/>
              </a:buClr>
              <a:buSzPts val="1800"/>
              <a:buFont typeface="Calibri"/>
              <a:buChar char="-"/>
            </a:pPr>
            <a:r>
              <a:rPr b="0" i="0" lang="en-GB" sz="1800" u="none" cap="none" strike="noStrike">
                <a:solidFill>
                  <a:srgbClr val="31538F"/>
                </a:solidFill>
                <a:latin typeface="Calibri"/>
                <a:ea typeface="Calibri"/>
                <a:cs typeface="Calibri"/>
                <a:sym typeface="Calibri"/>
              </a:rPr>
              <a:t>Environment protection : </a:t>
            </a:r>
            <a:r>
              <a:rPr b="0" i="0" lang="en-GB" sz="1800" u="sng" cap="none" strike="noStrike">
                <a:solidFill>
                  <a:srgbClr val="31538F"/>
                </a:solidFill>
                <a:latin typeface="Calibri"/>
                <a:ea typeface="Calibri"/>
                <a:cs typeface="Calibri"/>
                <a:sym typeface="Calibri"/>
              </a:rPr>
              <a:t>national</a:t>
            </a:r>
            <a:endParaRPr b="0" i="0" sz="1800" u="sng" cap="none" strike="noStrike">
              <a:solidFill>
                <a:srgbClr val="3153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31538F"/>
                </a:solidFill>
                <a:latin typeface="Calibri"/>
                <a:ea typeface="Calibri"/>
                <a:cs typeface="Calibri"/>
                <a:sym typeface="Calibri"/>
              </a:rPr>
              <a:t>Standards :</a:t>
            </a:r>
            <a:endParaRPr b="0" i="0" sz="1800" u="none" cap="none" strike="noStrike">
              <a:solidFill>
                <a:srgbClr val="31538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538F"/>
              </a:buClr>
              <a:buSzPts val="1800"/>
              <a:buFont typeface="Calibri"/>
              <a:buChar char="-"/>
            </a:pPr>
            <a:r>
              <a:rPr b="0" i="0" lang="en-GB" sz="1800" u="none" cap="none" strike="noStrike">
                <a:solidFill>
                  <a:srgbClr val="31538F"/>
                </a:solidFill>
                <a:latin typeface="Calibri"/>
                <a:ea typeface="Calibri"/>
                <a:cs typeface="Calibri"/>
                <a:sym typeface="Calibri"/>
              </a:rPr>
              <a:t>HRS design</a:t>
            </a:r>
            <a:endParaRPr b="0" i="0" sz="1800" u="none" cap="none" strike="noStrike">
              <a:solidFill>
                <a:srgbClr val="3153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13"/>
          <p:cNvCxnSpPr>
            <a:stCxn id="138" idx="1"/>
            <a:endCxn id="144" idx="3"/>
          </p:cNvCxnSpPr>
          <p:nvPr/>
        </p:nvCxnSpPr>
        <p:spPr>
          <a:xfrm rot="10800000">
            <a:off x="3344230" y="4823941"/>
            <a:ext cx="834600" cy="125400"/>
          </a:xfrm>
          <a:prstGeom prst="straightConnector1">
            <a:avLst/>
          </a:prstGeom>
          <a:noFill/>
          <a:ln cap="flat" cmpd="sng" w="9525">
            <a:solidFill>
              <a:srgbClr val="00349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13"/>
          <p:cNvSpPr txBox="1"/>
          <p:nvPr/>
        </p:nvSpPr>
        <p:spPr>
          <a:xfrm>
            <a:off x="369675" y="1689975"/>
            <a:ext cx="3146100" cy="1174500"/>
          </a:xfrm>
          <a:prstGeom prst="rect">
            <a:avLst/>
          </a:prstGeom>
          <a:noFill/>
          <a:ln cap="flat" cmpd="sng" w="9525">
            <a:solidFill>
              <a:srgbClr val="00349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Standards : </a:t>
            </a:r>
            <a:endParaRPr b="0" i="0" sz="1900" u="none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A"/>
              </a:buClr>
              <a:buSzPts val="1900"/>
              <a:buFont typeface="Calibri"/>
              <a:buChar char="-"/>
            </a:pPr>
            <a:r>
              <a:rPr b="0" i="0" lang="en-GB" sz="19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Ancillary components </a:t>
            </a:r>
            <a:endParaRPr b="0" i="0" sz="1900" u="none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49A"/>
              </a:buClr>
              <a:buSzPts val="1900"/>
              <a:buFont typeface="Calibri"/>
              <a:buChar char="-"/>
            </a:pPr>
            <a:r>
              <a:rPr b="0" i="0" lang="en-GB" sz="1900" u="none" cap="none" strike="noStrike">
                <a:solidFill>
                  <a:srgbClr val="00349A"/>
                </a:solidFill>
                <a:latin typeface="Calibri"/>
                <a:ea typeface="Calibri"/>
                <a:cs typeface="Calibri"/>
                <a:sym typeface="Calibri"/>
              </a:rPr>
              <a:t>Gas cylinders </a:t>
            </a:r>
            <a:endParaRPr b="0" i="0" sz="1900" u="none" cap="none" strike="noStrike">
              <a:solidFill>
                <a:srgbClr val="0034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3"/>
          <p:cNvCxnSpPr>
            <a:stCxn id="146" idx="3"/>
            <a:endCxn id="140" idx="1"/>
          </p:cNvCxnSpPr>
          <p:nvPr/>
        </p:nvCxnSpPr>
        <p:spPr>
          <a:xfrm>
            <a:off x="3515775" y="2277225"/>
            <a:ext cx="1722000" cy="27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13"/>
          <p:cNvSpPr txBox="1"/>
          <p:nvPr/>
        </p:nvSpPr>
        <p:spPr>
          <a:xfrm>
            <a:off x="4740250" y="1251650"/>
            <a:ext cx="71976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Regulations are mandatory / Standards are voluntary. </a:t>
            </a:r>
            <a:endParaRPr b="1" i="0" sz="2200" u="none" cap="none" strike="noStrike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rgbClr val="674EA7"/>
                </a:solidFill>
                <a:latin typeface="Calibri"/>
                <a:ea typeface="Calibri"/>
                <a:cs typeface="Calibri"/>
                <a:sym typeface="Calibri"/>
              </a:rPr>
              <a:t>Regulations are international and declined by country.</a:t>
            </a:r>
            <a:endParaRPr b="1" i="0" sz="2200" u="none" cap="none" strike="noStrike">
              <a:solidFill>
                <a:srgbClr val="674E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4"/>
          <p:cNvPicPr preferRelativeResize="0"/>
          <p:nvPr/>
        </p:nvPicPr>
        <p:blipFill rotWithShape="1">
          <a:blip r:embed="rId3">
            <a:alphaModFix/>
          </a:blip>
          <a:srcRect b="30082" l="0" r="19034" t="33126"/>
          <a:stretch/>
        </p:blipFill>
        <p:spPr>
          <a:xfrm>
            <a:off x="7032350" y="5001800"/>
            <a:ext cx="4748175" cy="149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Trailer Safety Analysis</a:t>
            </a:r>
            <a:endParaRPr/>
          </a:p>
        </p:txBody>
      </p:sp>
      <p:pic>
        <p:nvPicPr>
          <p:cNvPr id="155" name="Google Shape;155;p14"/>
          <p:cNvPicPr preferRelativeResize="0"/>
          <p:nvPr/>
        </p:nvPicPr>
        <p:blipFill rotWithShape="1">
          <a:blip r:embed="rId3">
            <a:alphaModFix/>
          </a:blip>
          <a:srcRect b="1554" l="81643" r="-82" t="0"/>
          <a:stretch/>
        </p:blipFill>
        <p:spPr>
          <a:xfrm rot="-5400000">
            <a:off x="9579964" y="2648831"/>
            <a:ext cx="969818" cy="358370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4"/>
          <p:cNvSpPr txBox="1"/>
          <p:nvPr>
            <p:ph idx="1" type="body"/>
          </p:nvPr>
        </p:nvSpPr>
        <p:spPr>
          <a:xfrm>
            <a:off x="50800" y="1306100"/>
            <a:ext cx="11923200" cy="4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20815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27"/>
              <a:buChar char="-"/>
            </a:pPr>
            <a:r>
              <a:rPr lang="en-GB"/>
              <a:t>3 main accidental scenarios feared, leading to release of hydrogen : hose rupture, leakage on filling hose or pipings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Case no mitigation system is implemented : assessment of the severity of H</a:t>
            </a:r>
            <a:r>
              <a:rPr baseline="-25000" lang="en-GB"/>
              <a:t>2</a:t>
            </a:r>
            <a:r>
              <a:rPr lang="en-GB"/>
              <a:t> flammable cloud ignition consequences (jet fire, explosion) → use of simple engineering models 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4064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CFD simulations planned in 2024 for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en-GB"/>
              <a:t>evaluation of the safety barriers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Life Cycle Analysis</a:t>
            </a:r>
            <a:endParaRPr/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950" y="1195650"/>
            <a:ext cx="10611899" cy="512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idx="1" type="body"/>
          </p:nvPr>
        </p:nvSpPr>
        <p:spPr>
          <a:xfrm>
            <a:off x="-25400" y="1229900"/>
            <a:ext cx="12141300" cy="5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Trailer Design to optimise tube working pressure to maximise the amount of gH</a:t>
            </a:r>
            <a:r>
              <a:rPr baseline="-25000" lang="en-GB"/>
              <a:t>2</a:t>
            </a:r>
            <a:r>
              <a:rPr lang="en-GB"/>
              <a:t> in the trailer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Promising performances of Thermoplastic Type V cylinder </a:t>
            </a:r>
            <a:r>
              <a:rPr lang="en-GB" sz="2400"/>
              <a:t>(usages, performances)</a:t>
            </a:r>
            <a:endParaRPr sz="2400"/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Compliance with European regulation, Codes and Standards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Design to safety approach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>
                <a:solidFill>
                  <a:srgbClr val="31538F"/>
                </a:solidFill>
              </a:rPr>
              <a:t>Next to come :</a:t>
            </a:r>
            <a:endParaRPr b="1">
              <a:solidFill>
                <a:srgbClr val="31538F"/>
              </a:solidFill>
            </a:endParaRPr>
          </a:p>
          <a:p>
            <a:pPr indent="-406400" lvl="0" marL="457200" rtl="0" algn="l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Key performance tests for cylinders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Finalise trailer design → Working Pressure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Tank comportment in a hostile environment : fire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Key usage tests : decontamination &amp; filling/unfilling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GB"/>
              <a:t>LCA : Type V trailer</a:t>
            </a:r>
            <a:endParaRPr/>
          </a:p>
        </p:txBody>
      </p:sp>
      <p:sp>
        <p:nvSpPr>
          <p:cNvPr id="168" name="Google Shape;168;p16"/>
          <p:cNvSpPr txBox="1"/>
          <p:nvPr>
            <p:ph type="title"/>
          </p:nvPr>
        </p:nvSpPr>
        <p:spPr>
          <a:xfrm>
            <a:off x="241075" y="21150"/>
            <a:ext cx="11733000" cy="11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Conclusion &amp; Perspectives</a:t>
            </a:r>
            <a:endParaRPr/>
          </a:p>
        </p:txBody>
      </p:sp>
      <p:pic>
        <p:nvPicPr>
          <p:cNvPr id="169" name="Google Shape;1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9126" y="5440976"/>
            <a:ext cx="704575" cy="5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2925" y="5710790"/>
            <a:ext cx="477150" cy="4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7300" y="4867321"/>
            <a:ext cx="770675" cy="5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06036" y="4347100"/>
            <a:ext cx="550030" cy="5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96726" y="3912525"/>
            <a:ext cx="629191" cy="5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 2013 – 202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